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25"/>
  </p:notesMasterIdLst>
  <p:sldIdLst>
    <p:sldId id="256" r:id="rId2"/>
    <p:sldId id="257" r:id="rId3"/>
    <p:sldId id="275" r:id="rId4"/>
    <p:sldId id="270" r:id="rId5"/>
    <p:sldId id="258" r:id="rId6"/>
    <p:sldId id="259" r:id="rId7"/>
    <p:sldId id="260" r:id="rId8"/>
    <p:sldId id="261" r:id="rId9"/>
    <p:sldId id="262" r:id="rId10"/>
    <p:sldId id="269" r:id="rId11"/>
    <p:sldId id="263" r:id="rId12"/>
    <p:sldId id="264" r:id="rId13"/>
    <p:sldId id="276" r:id="rId14"/>
    <p:sldId id="268" r:id="rId15"/>
    <p:sldId id="278" r:id="rId16"/>
    <p:sldId id="277" r:id="rId17"/>
    <p:sldId id="271" r:id="rId18"/>
    <p:sldId id="272" r:id="rId19"/>
    <p:sldId id="273" r:id="rId20"/>
    <p:sldId id="265" r:id="rId21"/>
    <p:sldId id="266" r:id="rId22"/>
    <p:sldId id="267" r:id="rId23"/>
    <p:sldId id="27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clrMru>
    <a:srgbClr val="D98E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5" autoAdjust="0"/>
    <p:restoredTop sz="77627" autoAdjust="0"/>
  </p:normalViewPr>
  <p:slideViewPr>
    <p:cSldViewPr snapToGrid="0" snapToObjects="1" showGuides="1">
      <p:cViewPr>
        <p:scale>
          <a:sx n="90" d="100"/>
          <a:sy n="90" d="100"/>
        </p:scale>
        <p:origin x="-968" y="-80"/>
      </p:cViewPr>
      <p:guideLst>
        <p:guide orient="horz" pos="1760"/>
        <p:guide pos="117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FAD1C3-4C99-AD43-9C5B-61BC17E19453}" type="datetimeFigureOut">
              <a:rPr lang="en-US" smtClean="0"/>
              <a:t>07/19/2014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A8CDA-4721-D142-BAF0-B7876C29ED8A}" type="slidenum">
              <a:rPr lang="en-US" smtClean="0"/>
              <a:t>‹#›</a:t>
            </a:fld>
            <a:endParaRPr lang="en-US"/>
          </a:p>
        </p:txBody>
      </p:sp>
    </p:spTree>
    <p:extLst>
      <p:ext uri="{BB962C8B-B14F-4D97-AF65-F5344CB8AC3E}">
        <p14:creationId xmlns:p14="http://schemas.microsoft.com/office/powerpoint/2010/main" val="1103866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1</a:t>
            </a:fld>
            <a:endParaRPr lang="en-US"/>
          </a:p>
        </p:txBody>
      </p:sp>
    </p:spTree>
    <p:extLst>
      <p:ext uri="{BB962C8B-B14F-4D97-AF65-F5344CB8AC3E}">
        <p14:creationId xmlns:p14="http://schemas.microsoft.com/office/powerpoint/2010/main" val="2424484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12</a:t>
            </a:fld>
            <a:endParaRPr lang="en-US"/>
          </a:p>
        </p:txBody>
      </p:sp>
    </p:spTree>
    <p:extLst>
      <p:ext uri="{BB962C8B-B14F-4D97-AF65-F5344CB8AC3E}">
        <p14:creationId xmlns:p14="http://schemas.microsoft.com/office/powerpoint/2010/main" val="210956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14</a:t>
            </a:fld>
            <a:endParaRPr lang="en-US"/>
          </a:p>
        </p:txBody>
      </p:sp>
    </p:spTree>
    <p:extLst>
      <p:ext uri="{BB962C8B-B14F-4D97-AF65-F5344CB8AC3E}">
        <p14:creationId xmlns:p14="http://schemas.microsoft.com/office/powerpoint/2010/main" val="404159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20</a:t>
            </a:fld>
            <a:endParaRPr lang="en-US"/>
          </a:p>
        </p:txBody>
      </p:sp>
    </p:spTree>
    <p:extLst>
      <p:ext uri="{BB962C8B-B14F-4D97-AF65-F5344CB8AC3E}">
        <p14:creationId xmlns:p14="http://schemas.microsoft.com/office/powerpoint/2010/main" val="254994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21</a:t>
            </a:fld>
            <a:endParaRPr lang="en-US"/>
          </a:p>
        </p:txBody>
      </p:sp>
    </p:spTree>
    <p:extLst>
      <p:ext uri="{BB962C8B-B14F-4D97-AF65-F5344CB8AC3E}">
        <p14:creationId xmlns:p14="http://schemas.microsoft.com/office/powerpoint/2010/main" val="74843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22</a:t>
            </a:fld>
            <a:endParaRPr lang="en-US"/>
          </a:p>
        </p:txBody>
      </p:sp>
    </p:spTree>
    <p:extLst>
      <p:ext uri="{BB962C8B-B14F-4D97-AF65-F5344CB8AC3E}">
        <p14:creationId xmlns:p14="http://schemas.microsoft.com/office/powerpoint/2010/main" val="3976539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23</a:t>
            </a:fld>
            <a:endParaRPr lang="en-US"/>
          </a:p>
        </p:txBody>
      </p:sp>
    </p:spTree>
    <p:extLst>
      <p:ext uri="{BB962C8B-B14F-4D97-AF65-F5344CB8AC3E}">
        <p14:creationId xmlns:p14="http://schemas.microsoft.com/office/powerpoint/2010/main" val="3976539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Human Mouse Disease</a:t>
            </a:r>
            <a:r>
              <a:rPr lang="en-US" baseline="0" dirty="0" smtClean="0"/>
              <a:t> Connection, or HMDC, is a clinical genetic research and translational tool allowing a rapid, visual association between genes and their phenotypes. </a:t>
            </a:r>
            <a:r>
              <a:rPr lang="en-US" dirty="0" smtClean="0"/>
              <a:t>You can begin with a</a:t>
            </a:r>
            <a:r>
              <a:rPr lang="en-US" baseline="0" dirty="0" smtClean="0"/>
              <a:t> gene list such as one derived from an </a:t>
            </a:r>
            <a:r>
              <a:rPr lang="en-US" baseline="0" dirty="0" err="1" smtClean="0"/>
              <a:t>exome</a:t>
            </a:r>
            <a:r>
              <a:rPr lang="en-US" baseline="0" dirty="0" smtClean="0"/>
              <a:t> sequencing result in a specific mouse or human patient, a genomic region defined by a GWAS or QTL association study, a disease, or an observed phenotype.</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2</a:t>
            </a:fld>
            <a:endParaRPr lang="en-US"/>
          </a:p>
        </p:txBody>
      </p:sp>
    </p:spTree>
    <p:extLst>
      <p:ext uri="{BB962C8B-B14F-4D97-AF65-F5344CB8AC3E}">
        <p14:creationId xmlns:p14="http://schemas.microsoft.com/office/powerpoint/2010/main" val="2432421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access the HMDC, simply</a:t>
            </a:r>
            <a:r>
              <a:rPr lang="en-US" baseline="0" dirty="0" smtClean="0"/>
              <a:t> click on the button from the Mouse Genome Informatics homepage. On the Human-Mouse Disease connection homepage, three boxes appear allowing you to begin your search by gene, genome location or disease terms. You additionally have the option to upload a VCF file or a text file with gene symbols. Below the search boxes on the left, you can see a page tour, a quick introduction to mouse genetics and a glossary; and on the right, a spotlight section which compares a specific human disease to it’s mouse model.</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5</a:t>
            </a:fld>
            <a:endParaRPr lang="en-US"/>
          </a:p>
        </p:txBody>
      </p:sp>
    </p:spTree>
    <p:extLst>
      <p:ext uri="{BB962C8B-B14F-4D97-AF65-F5344CB8AC3E}">
        <p14:creationId xmlns:p14="http://schemas.microsoft.com/office/powerpoint/2010/main" val="1282075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notice as</a:t>
            </a:r>
            <a:r>
              <a:rPr lang="en-US" baseline="0" dirty="0" smtClean="0"/>
              <a:t> well that entry of both human and mouse gene symbols, locations and annotations are supported. In this example, we’ll r</a:t>
            </a:r>
            <a:r>
              <a:rPr lang="en-US" dirty="0" smtClean="0"/>
              <a:t>un a simple “genes” search with the following</a:t>
            </a:r>
            <a:r>
              <a:rPr lang="en-US" baseline="0" dirty="0" smtClean="0"/>
              <a:t> </a:t>
            </a:r>
            <a:r>
              <a:rPr lang="en-US" dirty="0" smtClean="0"/>
              <a:t>6 genes,</a:t>
            </a:r>
            <a:r>
              <a:rPr lang="en-US" baseline="0" dirty="0" smtClean="0"/>
              <a:t> simply by pasting them into the first window on the left.</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6</a:t>
            </a:fld>
            <a:endParaRPr lang="en-US"/>
          </a:p>
        </p:txBody>
      </p:sp>
    </p:spTree>
    <p:extLst>
      <p:ext uri="{BB962C8B-B14F-4D97-AF65-F5344CB8AC3E}">
        <p14:creationId xmlns:p14="http://schemas.microsoft.com/office/powerpoint/2010/main" val="22663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reveals a visual grid</a:t>
            </a:r>
            <a:r>
              <a:rPr lang="en-US" baseline="0" dirty="0" smtClean="0"/>
              <a:t> of associated phenotype and disease results. Each row corresponds to a gene, and then each column represents a phenotype or disease association. </a:t>
            </a:r>
            <a:r>
              <a:rPr lang="en-US" baseline="0" dirty="0" err="1" smtClean="0"/>
              <a:t>Coloured</a:t>
            </a:r>
            <a:r>
              <a:rPr lang="en-US" baseline="0" dirty="0" smtClean="0"/>
              <a:t> boxes at the intersection indicate that a particular gene has an annotation within that system. &lt;click&gt; On the left of the grid, in blue, you see mammalian phenotype systems which comes from mouse data and annotations. On the right, you see human diseases, where orange indicates that the gene has been associated from studies in human patients and loaded from OMIM, and blue indicates that a mutant mouse has been described as a model of the human disease. Bi-</a:t>
            </a:r>
            <a:r>
              <a:rPr lang="en-US" baseline="0" dirty="0" err="1" smtClean="0"/>
              <a:t>coloured</a:t>
            </a:r>
            <a:r>
              <a:rPr lang="en-US" baseline="0" dirty="0" smtClean="0"/>
              <a:t> boxes with both blue and orange indicate that mutations in this gene have been disease-associated in both species.</a:t>
            </a:r>
            <a:br>
              <a:rPr lang="en-US" baseline="0" dirty="0" smtClean="0"/>
            </a:br>
            <a:r>
              <a:rPr lang="en-US" baseline="0" dirty="0" smtClean="0"/>
              <a:t/>
            </a:r>
            <a:br>
              <a:rPr lang="en-US" baseline="0" dirty="0" smtClean="0"/>
            </a:br>
            <a:r>
              <a:rPr lang="en-US" baseline="0" dirty="0" smtClean="0"/>
              <a:t>I’ll also draw your attention to the additional “Genes” and “Diseases” tabs in behind, which we’ll look into later</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7</a:t>
            </a:fld>
            <a:endParaRPr lang="en-US"/>
          </a:p>
        </p:txBody>
      </p:sp>
    </p:spTree>
    <p:extLst>
      <p:ext uri="{BB962C8B-B14F-4D97-AF65-F5344CB8AC3E}">
        <p14:creationId xmlns:p14="http://schemas.microsoft.com/office/powerpoint/2010/main" val="60736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light </a:t>
            </a:r>
            <a:r>
              <a:rPr lang="en-US" dirty="0" err="1" smtClean="0"/>
              <a:t>coloured</a:t>
            </a:r>
            <a:r>
              <a:rPr lang="en-US" dirty="0" smtClean="0"/>
              <a:t> box, such</a:t>
            </a:r>
            <a:r>
              <a:rPr lang="en-US" baseline="0" dirty="0" smtClean="0"/>
              <a:t> as here at the intersection of Interleukin 20 and “cellular phenotype” may bring up a single annotation, where you can see the precise allele in which a cellular phenotype was reported, along with the more specific term of “osteoclast differentiation”</a:t>
            </a:r>
            <a:br>
              <a:rPr lang="en-US" baseline="0" dirty="0" smtClean="0"/>
            </a:br>
            <a:r>
              <a:rPr lang="en-US" baseline="0" dirty="0" smtClean="0"/>
              <a:t/>
            </a:r>
            <a:br>
              <a:rPr lang="en-US" baseline="0" dirty="0" smtClean="0"/>
            </a:br>
            <a:r>
              <a:rPr lang="en-US" baseline="0" dirty="0" smtClean="0"/>
              <a:t>Clicking on a dark </a:t>
            </a:r>
            <a:r>
              <a:rPr lang="en-US" baseline="0" dirty="0" err="1" smtClean="0"/>
              <a:t>coloured</a:t>
            </a:r>
            <a:r>
              <a:rPr lang="en-US" baseline="0" dirty="0" smtClean="0"/>
              <a:t> box, as seen at the intersection of Jak3 and “immune system”, reveals multiple Jak3 alleles and many more precise terms under the umbrella of immune system.</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8</a:t>
            </a:fld>
            <a:endParaRPr lang="en-US"/>
          </a:p>
        </p:txBody>
      </p:sp>
    </p:spTree>
    <p:extLst>
      <p:ext uri="{BB962C8B-B14F-4D97-AF65-F5344CB8AC3E}">
        <p14:creationId xmlns:p14="http://schemas.microsoft.com/office/powerpoint/2010/main" val="302523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on the right side of the grid,</a:t>
            </a:r>
            <a:r>
              <a:rPr lang="en-US" baseline="0" dirty="0" smtClean="0"/>
              <a:t> clicking the cells with data will reveal the details of gene-disease associations. Gap junction 9 is an example of a gene which has been associated to cataracts in both humans and mouse, and you can see that four different alleles in the mouse have all been used as cataract disease models. </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9</a:t>
            </a:fld>
            <a:endParaRPr lang="en-US"/>
          </a:p>
        </p:txBody>
      </p:sp>
    </p:spTree>
    <p:extLst>
      <p:ext uri="{BB962C8B-B14F-4D97-AF65-F5344CB8AC3E}">
        <p14:creationId xmlns:p14="http://schemas.microsoft.com/office/powerpoint/2010/main" val="95241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a:t>
            </a:r>
            <a:r>
              <a:rPr lang="en-US" baseline="0" dirty="0" smtClean="0"/>
              <a:t>with exploring and drilling down into the data, it is possible to apply filters for both columns and rows which will hide any systems or genes that have no data in the selections. This will filter all tabs.</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10</a:t>
            </a:fld>
            <a:endParaRPr lang="en-US"/>
          </a:p>
        </p:txBody>
      </p:sp>
    </p:spTree>
    <p:extLst>
      <p:ext uri="{BB962C8B-B14F-4D97-AF65-F5344CB8AC3E}">
        <p14:creationId xmlns:p14="http://schemas.microsoft.com/office/powerpoint/2010/main" val="607368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with the grid, I’ll remind you that there</a:t>
            </a:r>
            <a:r>
              <a:rPr lang="en-US" baseline="0" dirty="0" smtClean="0"/>
              <a:t> is also a Genes and Diseases tab. </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11</a:t>
            </a:fld>
            <a:endParaRPr lang="en-US"/>
          </a:p>
        </p:txBody>
      </p:sp>
    </p:spTree>
    <p:extLst>
      <p:ext uri="{BB962C8B-B14F-4D97-AF65-F5344CB8AC3E}">
        <p14:creationId xmlns:p14="http://schemas.microsoft.com/office/powerpoint/2010/main" val="2482261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21DFDA-F5C4-914E-A5CB-7A45A43DBF58}" type="datetimeFigureOut">
              <a:rPr lang="en-US" smtClean="0"/>
              <a:t>07/19/2014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949742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1DFDA-F5C4-914E-A5CB-7A45A43DBF58}" type="datetimeFigureOut">
              <a:rPr lang="en-US" smtClean="0"/>
              <a:t>07/19/2014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00106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1DFDA-F5C4-914E-A5CB-7A45A43DBF58}" type="datetimeFigureOut">
              <a:rPr lang="en-US" smtClean="0"/>
              <a:t>07/19/2014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452385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421DFDA-F5C4-914E-A5CB-7A45A43DBF58}" type="datetimeFigureOut">
              <a:rPr lang="en-US" smtClean="0"/>
              <a:t>07/19/2014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FFA6D-78F3-854F-AD38-7C7DE2891430}"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1DFDA-F5C4-914E-A5CB-7A45A43DBF58}" type="datetimeFigureOut">
              <a:rPr lang="en-US" smtClean="0"/>
              <a:t>07/19/2014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292848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21DFDA-F5C4-914E-A5CB-7A45A43DBF58}" type="datetimeFigureOut">
              <a:rPr lang="en-US" smtClean="0"/>
              <a:t>07/19/2014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740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21DFDA-F5C4-914E-A5CB-7A45A43DBF58}" type="datetimeFigureOut">
              <a:rPr lang="en-US" smtClean="0"/>
              <a:t>07/19/2014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379611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21DFDA-F5C4-914E-A5CB-7A45A43DBF58}" type="datetimeFigureOut">
              <a:rPr lang="en-US" smtClean="0"/>
              <a:t>07/19/2014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314283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21DFDA-F5C4-914E-A5CB-7A45A43DBF58}" type="datetimeFigureOut">
              <a:rPr lang="en-US" smtClean="0"/>
              <a:t>07/19/2014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320257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1DFDA-F5C4-914E-A5CB-7A45A43DBF58}" type="datetimeFigureOut">
              <a:rPr lang="en-US" smtClean="0"/>
              <a:t>07/19/2014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88307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21DFDA-F5C4-914E-A5CB-7A45A43DBF58}" type="datetimeFigureOut">
              <a:rPr lang="en-US" smtClean="0"/>
              <a:t>07/19/2014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673224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21DFDA-F5C4-914E-A5CB-7A45A43DBF58}" type="datetimeFigureOut">
              <a:rPr lang="en-US" smtClean="0"/>
              <a:t>07/19/2014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34329789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1DFDA-F5C4-914E-A5CB-7A45A43DBF58}" type="datetimeFigureOut">
              <a:rPr lang="en-US" smtClean="0"/>
              <a:t>07/19/2014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FFA6D-78F3-854F-AD38-7C7DE2891430}" type="slidenum">
              <a:rPr lang="en-US" smtClean="0"/>
              <a:t>‹#›</a:t>
            </a:fld>
            <a:endParaRPr lang="en-US" dirty="0"/>
          </a:p>
        </p:txBody>
      </p:sp>
    </p:spTree>
    <p:extLst>
      <p:ext uri="{BB962C8B-B14F-4D97-AF65-F5344CB8AC3E}">
        <p14:creationId xmlns:p14="http://schemas.microsoft.com/office/powerpoint/2010/main" val="319990131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2630" y="1743313"/>
            <a:ext cx="5472415" cy="1621597"/>
          </a:xfrm>
        </p:spPr>
        <p:txBody>
          <a:bodyPr>
            <a:normAutofit fontScale="90000"/>
          </a:bodyPr>
          <a:lstStyle/>
          <a:p>
            <a:r>
              <a:rPr lang="en-US" dirty="0" smtClean="0"/>
              <a:t/>
            </a:r>
            <a:br>
              <a:rPr lang="en-US" dirty="0" smtClean="0"/>
            </a:br>
            <a:r>
              <a:rPr lang="en-US" dirty="0" smtClean="0"/>
              <a:t>The Human-Mouse: Disease Connection in MGI</a:t>
            </a:r>
            <a:endParaRPr lang="en-US" dirty="0"/>
          </a:p>
        </p:txBody>
      </p:sp>
      <p:sp>
        <p:nvSpPr>
          <p:cNvPr id="3" name="Subtitle 2"/>
          <p:cNvSpPr>
            <a:spLocks noGrp="1"/>
          </p:cNvSpPr>
          <p:nvPr>
            <p:ph type="subTitle" idx="1"/>
          </p:nvPr>
        </p:nvSpPr>
        <p:spPr>
          <a:xfrm>
            <a:off x="1371600" y="3886200"/>
            <a:ext cx="6756400" cy="1752600"/>
          </a:xfrm>
        </p:spPr>
        <p:txBody>
          <a:bodyPr/>
          <a:lstStyle/>
          <a:p>
            <a:r>
              <a:rPr lang="en-US" dirty="0" smtClean="0"/>
              <a:t>Short Course Bioinformatics Workshops</a:t>
            </a:r>
          </a:p>
          <a:p>
            <a:r>
              <a:rPr lang="en-US" dirty="0" smtClean="0"/>
              <a:t>July </a:t>
            </a:r>
            <a:r>
              <a:rPr lang="en-US" dirty="0" smtClean="0"/>
              <a:t>2014</a:t>
            </a:r>
            <a:endParaRPr lang="en-US" dirty="0"/>
          </a:p>
        </p:txBody>
      </p:sp>
      <p:pic>
        <p:nvPicPr>
          <p:cNvPr id="4" name="Picture 3"/>
          <p:cNvPicPr>
            <a:picLocks noChangeAspect="1"/>
          </p:cNvPicPr>
          <p:nvPr/>
        </p:nvPicPr>
        <p:blipFill>
          <a:blip r:embed="rId3"/>
          <a:stretch>
            <a:fillRect/>
          </a:stretch>
        </p:blipFill>
        <p:spPr>
          <a:xfrm>
            <a:off x="132730" y="799273"/>
            <a:ext cx="3009900" cy="1879600"/>
          </a:xfrm>
          <a:prstGeom prst="rect">
            <a:avLst/>
          </a:prstGeom>
        </p:spPr>
      </p:pic>
    </p:spTree>
    <p:extLst>
      <p:ext uri="{BB962C8B-B14F-4D97-AF65-F5344CB8AC3E}">
        <p14:creationId xmlns:p14="http://schemas.microsoft.com/office/powerpoint/2010/main" val="36550661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Filter grid by phenotype and </a:t>
            </a:r>
            <a:r>
              <a:rPr lang="en-US" sz="3200" dirty="0" smtClean="0"/>
              <a:t>gene</a:t>
            </a:r>
            <a:br>
              <a:rPr lang="en-US" sz="3200" dirty="0" smtClean="0"/>
            </a:br>
            <a:r>
              <a:rPr lang="en-US" sz="3200" dirty="0" smtClean="0"/>
              <a:t>(select what you want to keep)</a:t>
            </a:r>
            <a:endParaRPr lang="en-US" sz="3200" dirty="0"/>
          </a:p>
        </p:txBody>
      </p:sp>
      <p:pic>
        <p:nvPicPr>
          <p:cNvPr id="5" name="Picture 4" descr="Screen Shot 2014-05-02 at 12.4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7" y="1505108"/>
            <a:ext cx="8537222" cy="5217191"/>
          </a:xfrm>
          <a:prstGeom prst="rect">
            <a:avLst/>
          </a:prstGeom>
        </p:spPr>
      </p:pic>
      <p:sp>
        <p:nvSpPr>
          <p:cNvPr id="15" name="Rectangle 14"/>
          <p:cNvSpPr/>
          <p:nvPr/>
        </p:nvSpPr>
        <p:spPr>
          <a:xfrm>
            <a:off x="2751667" y="4486388"/>
            <a:ext cx="4826000" cy="254945"/>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791179" y="4429943"/>
            <a:ext cx="285043" cy="2292355"/>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5977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1" y="174907"/>
            <a:ext cx="8509000" cy="1143000"/>
          </a:xfrm>
        </p:spPr>
        <p:txBody>
          <a:bodyPr>
            <a:normAutofit fontScale="90000"/>
          </a:bodyPr>
          <a:lstStyle/>
          <a:p>
            <a:r>
              <a:rPr lang="en-US" dirty="0" smtClean="0"/>
              <a:t>Tabs for Genes </a:t>
            </a:r>
            <a:r>
              <a:rPr lang="en-US" dirty="0" smtClean="0"/>
              <a:t>&amp; Diseases </a:t>
            </a:r>
            <a:r>
              <a:rPr lang="en-US" dirty="0" smtClean="0"/>
              <a:t>information</a:t>
            </a:r>
            <a:endParaRPr lang="en-US" dirty="0"/>
          </a:p>
        </p:txBody>
      </p:sp>
      <p:pic>
        <p:nvPicPr>
          <p:cNvPr id="4" name="Picture 3" descr="Screen Shot 2014-05-02 at 1.41.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9" y="1928989"/>
            <a:ext cx="8768644" cy="3510754"/>
          </a:xfrm>
          <a:prstGeom prst="rect">
            <a:avLst/>
          </a:prstGeom>
          <a:ln w="12700">
            <a:solidFill>
              <a:schemeClr val="tx1">
                <a:lumMod val="50000"/>
                <a:lumOff val="50000"/>
              </a:schemeClr>
            </a:solidFill>
          </a:ln>
        </p:spPr>
      </p:pic>
      <p:sp>
        <p:nvSpPr>
          <p:cNvPr id="5" name="Rectangle 4"/>
          <p:cNvSpPr/>
          <p:nvPr/>
        </p:nvSpPr>
        <p:spPr>
          <a:xfrm>
            <a:off x="4815783" y="4704242"/>
            <a:ext cx="1731773" cy="735501"/>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650428" y="4704242"/>
            <a:ext cx="1689239" cy="735501"/>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168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02 at 1.44.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694318"/>
            <a:ext cx="9017000" cy="4344554"/>
          </a:xfrm>
          <a:prstGeom prst="rect">
            <a:avLst/>
          </a:prstGeom>
          <a:ln w="12700">
            <a:solidFill>
              <a:schemeClr val="tx1">
                <a:lumMod val="50000"/>
                <a:lumOff val="50000"/>
              </a:schemeClr>
            </a:solidFill>
          </a:ln>
        </p:spPr>
      </p:pic>
      <p:sp>
        <p:nvSpPr>
          <p:cNvPr id="13" name="Rectangle 12"/>
          <p:cNvSpPr/>
          <p:nvPr/>
        </p:nvSpPr>
        <p:spPr>
          <a:xfrm>
            <a:off x="97751" y="1932431"/>
            <a:ext cx="2272916" cy="1217661"/>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5-02 at 2.28.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714" y="2294993"/>
            <a:ext cx="4111095" cy="2284702"/>
          </a:xfrm>
          <a:prstGeom prst="rect">
            <a:avLst/>
          </a:prstGeom>
          <a:ln w="12700">
            <a:solidFill>
              <a:schemeClr val="tx1">
                <a:lumMod val="50000"/>
                <a:lumOff val="50000"/>
              </a:schemeClr>
            </a:solidFill>
          </a:ln>
        </p:spPr>
      </p:pic>
      <p:cxnSp>
        <p:nvCxnSpPr>
          <p:cNvPr id="4" name="Straight Arrow Connector 3"/>
          <p:cNvCxnSpPr/>
          <p:nvPr/>
        </p:nvCxnSpPr>
        <p:spPr>
          <a:xfrm flipH="1" flipV="1">
            <a:off x="2138986" y="3602391"/>
            <a:ext cx="338667" cy="122296"/>
          </a:xfrm>
          <a:prstGeom prst="straightConnector1">
            <a:avLst/>
          </a:prstGeom>
          <a:ln>
            <a:solidFill>
              <a:srgbClr val="D98E1F"/>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017759" y="3724687"/>
            <a:ext cx="459895" cy="485552"/>
          </a:xfrm>
          <a:prstGeom prst="straightConnector1">
            <a:avLst/>
          </a:prstGeom>
          <a:ln>
            <a:solidFill>
              <a:srgbClr val="D98E1F"/>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298779" y="2703667"/>
            <a:ext cx="193662" cy="298148"/>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1019" y="0"/>
            <a:ext cx="8277579" cy="1232371"/>
          </a:xfrm>
        </p:spPr>
        <p:txBody>
          <a:bodyPr/>
          <a:lstStyle/>
          <a:p>
            <a:r>
              <a:rPr lang="en-US" sz="3200" b="1" dirty="0" smtClean="0"/>
              <a:t>Genes</a:t>
            </a:r>
            <a:r>
              <a:rPr lang="en-US" sz="3200" dirty="0" smtClean="0"/>
              <a:t> tab: </a:t>
            </a:r>
            <a:r>
              <a:rPr lang="en-US" sz="3200" dirty="0"/>
              <a:t>R</a:t>
            </a:r>
            <a:r>
              <a:rPr lang="en-US" sz="3200" dirty="0" smtClean="0"/>
              <a:t>eferences and mouse models</a:t>
            </a:r>
            <a:endParaRPr lang="en-US" sz="3200" dirty="0"/>
          </a:p>
        </p:txBody>
      </p:sp>
      <p:sp>
        <p:nvSpPr>
          <p:cNvPr id="14" name="Rectangle 13"/>
          <p:cNvSpPr/>
          <p:nvPr/>
        </p:nvSpPr>
        <p:spPr>
          <a:xfrm>
            <a:off x="7035030" y="2070485"/>
            <a:ext cx="2008909" cy="1731818"/>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743089" y="1549656"/>
            <a:ext cx="4417651" cy="3725333"/>
            <a:chOff x="3743089" y="1549656"/>
            <a:chExt cx="4417651" cy="3725333"/>
          </a:xfrm>
        </p:grpSpPr>
        <p:pic>
          <p:nvPicPr>
            <p:cNvPr id="15" name="Picture 14" descr="Screen Shot 2014-05-02 at 2.37.4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3089" y="1549656"/>
              <a:ext cx="4417651" cy="3725333"/>
            </a:xfrm>
            <a:prstGeom prst="rect">
              <a:avLst/>
            </a:prstGeom>
            <a:ln w="12700">
              <a:solidFill>
                <a:schemeClr val="tx1">
                  <a:lumMod val="50000"/>
                  <a:lumOff val="50000"/>
                </a:schemeClr>
              </a:solidFill>
            </a:ln>
          </p:spPr>
        </p:pic>
        <p:sp>
          <p:nvSpPr>
            <p:cNvPr id="3" name="Oval 2"/>
            <p:cNvSpPr/>
            <p:nvPr/>
          </p:nvSpPr>
          <p:spPr>
            <a:xfrm>
              <a:off x="5842000" y="3224384"/>
              <a:ext cx="592666" cy="542636"/>
            </a:xfrm>
            <a:prstGeom prst="ellipse">
              <a:avLst/>
            </a:prstGeom>
            <a:gradFill flip="none" rotWithShape="1">
              <a:gsLst>
                <a:gs pos="0">
                  <a:schemeClr val="accent1">
                    <a:tint val="100000"/>
                    <a:shade val="100000"/>
                    <a:satMod val="130000"/>
                    <a:alpha val="11000"/>
                  </a:schemeClr>
                </a:gs>
                <a:gs pos="100000">
                  <a:schemeClr val="accent1">
                    <a:tint val="50000"/>
                    <a:shade val="100000"/>
                    <a:satMod val="350000"/>
                    <a:alpha val="1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70169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par>
                          <p:cTn id="12" fill="hold">
                            <p:stCondLst>
                              <p:cond delay="500"/>
                            </p:stCondLst>
                            <p:childTnLst>
                              <p:par>
                                <p:cTn id="13" presetID="9" presetClass="emph" presetSubtype="0" nodeType="afterEffect">
                                  <p:stCondLst>
                                    <p:cond delay="0"/>
                                  </p:stCondLst>
                                  <p:endCondLst>
                                    <p:cond evt="onNext" delay="0">
                                      <p:tgtEl>
                                        <p:sldTgt/>
                                      </p:tgtEl>
                                    </p:cond>
                                  </p:endCondLst>
                                  <p:childTnLst>
                                    <p:set>
                                      <p:cBhvr rctx="PPT">
                                        <p:cTn id="14" dur="indefinite"/>
                                        <p:tgtEl>
                                          <p:spTgt spid="5"/>
                                        </p:tgtEl>
                                        <p:attrNameLst>
                                          <p:attrName>style.opacity</p:attrName>
                                        </p:attrNameLst>
                                      </p:cBhvr>
                                      <p:to>
                                        <p:strVal val="0.5"/>
                                      </p:to>
                                    </p:set>
                                    <p:animEffect filter="image" prLst="opacity: 0.5">
                                      <p:cBhvr rctx="IE">
                                        <p:cTn id="15" dur="indefinite"/>
                                        <p:tgtEl>
                                          <p:spTgt spid="5"/>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9" presetClass="emph" presetSubtype="0" nodeType="withEffect">
                                  <p:stCondLst>
                                    <p:cond delay="0"/>
                                  </p:stCondLst>
                                  <p:childTnLst>
                                    <p:set>
                                      <p:cBhvr rctx="PPT">
                                        <p:cTn id="40" dur="indefinite"/>
                                        <p:tgtEl>
                                          <p:spTgt spid="5"/>
                                        </p:tgtEl>
                                        <p:attrNameLst>
                                          <p:attrName>style.opacity</p:attrName>
                                        </p:attrNameLst>
                                      </p:cBhvr>
                                      <p:to>
                                        <p:strVal val="0.5"/>
                                      </p:to>
                                    </p:set>
                                    <p:animEffect filter="image" prLst="opacity: 0.5">
                                      <p:cBhvr rctx="IE">
                                        <p:cTn id="41" dur="indefinite"/>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9" grpId="1"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7-19 at 3.21.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723"/>
            <a:ext cx="9144000" cy="44350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51556" y="408001"/>
            <a:ext cx="8469611" cy="646331"/>
          </a:xfrm>
          <a:prstGeom prst="rect">
            <a:avLst/>
          </a:prstGeom>
          <a:noFill/>
        </p:spPr>
        <p:txBody>
          <a:bodyPr wrap="none" rtlCol="0">
            <a:spAutoFit/>
          </a:bodyPr>
          <a:lstStyle/>
          <a:p>
            <a:r>
              <a:rPr lang="en-US" sz="3600" dirty="0" smtClean="0"/>
              <a:t>IMSR = International Mouse Strain Resource </a:t>
            </a:r>
            <a:endParaRPr lang="en-US" sz="3600" dirty="0"/>
          </a:p>
        </p:txBody>
      </p:sp>
      <p:sp>
        <p:nvSpPr>
          <p:cNvPr id="6" name="TextBox 5"/>
          <p:cNvSpPr txBox="1"/>
          <p:nvPr/>
        </p:nvSpPr>
        <p:spPr>
          <a:xfrm>
            <a:off x="3471333" y="6208889"/>
            <a:ext cx="1921657" cy="369332"/>
          </a:xfrm>
          <a:prstGeom prst="rect">
            <a:avLst/>
          </a:prstGeom>
          <a:noFill/>
        </p:spPr>
        <p:txBody>
          <a:bodyPr wrap="none" rtlCol="0">
            <a:spAutoFit/>
          </a:bodyPr>
          <a:lstStyle/>
          <a:p>
            <a:r>
              <a:rPr lang="en-US" dirty="0" err="1" smtClean="0"/>
              <a:t>www.findmice.org</a:t>
            </a:r>
            <a:endParaRPr lang="en-US" dirty="0"/>
          </a:p>
        </p:txBody>
      </p:sp>
    </p:spTree>
    <p:extLst>
      <p:ext uri="{BB962C8B-B14F-4D97-AF65-F5344CB8AC3E}">
        <p14:creationId xmlns:p14="http://schemas.microsoft.com/office/powerpoint/2010/main" val="36072037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5777"/>
            <a:ext cx="9005711" cy="1232371"/>
          </a:xfrm>
        </p:spPr>
        <p:txBody>
          <a:bodyPr/>
          <a:lstStyle/>
          <a:p>
            <a:r>
              <a:rPr lang="en-US" sz="2800" b="1" dirty="0" smtClean="0"/>
              <a:t>Diseases</a:t>
            </a:r>
            <a:r>
              <a:rPr lang="en-US" sz="2800" dirty="0" smtClean="0"/>
              <a:t> tab: </a:t>
            </a:r>
            <a:r>
              <a:rPr lang="en-US" sz="2800" dirty="0" smtClean="0"/>
              <a:t>Disease and mouse </a:t>
            </a:r>
            <a:r>
              <a:rPr lang="en-US" sz="2800" dirty="0"/>
              <a:t>m</a:t>
            </a:r>
            <a:r>
              <a:rPr lang="en-US" sz="2800" dirty="0" smtClean="0"/>
              <a:t>odel </a:t>
            </a:r>
            <a:r>
              <a:rPr lang="en-US" sz="2800" dirty="0"/>
              <a:t>d</a:t>
            </a:r>
            <a:r>
              <a:rPr lang="en-US" sz="2800" dirty="0" smtClean="0"/>
              <a:t>etails</a:t>
            </a:r>
            <a:endParaRPr lang="en-US" sz="2800" dirty="0"/>
          </a:p>
        </p:txBody>
      </p:sp>
      <p:pic>
        <p:nvPicPr>
          <p:cNvPr id="6" name="Picture 5" descr="Screen Shot 2014-05-13 at 12.59.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1736843"/>
            <a:ext cx="8904111" cy="3710046"/>
          </a:xfrm>
          <a:prstGeom prst="rect">
            <a:avLst/>
          </a:prstGeom>
          <a:ln>
            <a:solidFill>
              <a:schemeClr val="bg1">
                <a:lumMod val="50000"/>
              </a:schemeClr>
            </a:solidFill>
          </a:ln>
        </p:spPr>
      </p:pic>
      <p:sp>
        <p:nvSpPr>
          <p:cNvPr id="17" name="Rectangle 16"/>
          <p:cNvSpPr/>
          <p:nvPr/>
        </p:nvSpPr>
        <p:spPr>
          <a:xfrm>
            <a:off x="196528" y="4387766"/>
            <a:ext cx="2399915" cy="522902"/>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96528" y="2522277"/>
            <a:ext cx="2399915" cy="522902"/>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3645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7-19 at 3.4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77" y="1533879"/>
            <a:ext cx="8819444" cy="261154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3802941" y="3941384"/>
            <a:ext cx="5115280" cy="757617"/>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i="1" dirty="0" smtClean="0">
                <a:solidFill>
                  <a:schemeClr val="tx1"/>
                </a:solidFill>
              </a:rPr>
              <a:t>In this case both the mouse gene and human </a:t>
            </a:r>
            <a:r>
              <a:rPr lang="en-US" i="1" dirty="0" err="1" smtClean="0">
                <a:solidFill>
                  <a:schemeClr val="tx1"/>
                </a:solidFill>
              </a:rPr>
              <a:t>ortholog</a:t>
            </a:r>
            <a:r>
              <a:rPr lang="en-US" i="1" dirty="0" smtClean="0">
                <a:solidFill>
                  <a:schemeClr val="tx1"/>
                </a:solidFill>
              </a:rPr>
              <a:t> are associated with the Cataract 1 disease.</a:t>
            </a:r>
            <a:endParaRPr lang="en-US" i="1" dirty="0">
              <a:solidFill>
                <a:schemeClr val="tx1"/>
              </a:solidFill>
            </a:endParaRPr>
          </a:p>
        </p:txBody>
      </p:sp>
    </p:spTree>
    <p:extLst>
      <p:ext uri="{BB962C8B-B14F-4D97-AF65-F5344CB8AC3E}">
        <p14:creationId xmlns:p14="http://schemas.microsoft.com/office/powerpoint/2010/main" val="10608601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5-13 at 1.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255" y="604801"/>
            <a:ext cx="8263468" cy="3628532"/>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3797298" y="4249006"/>
            <a:ext cx="5115280" cy="757617"/>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i="1" dirty="0" smtClean="0">
                <a:solidFill>
                  <a:schemeClr val="tx1"/>
                </a:solidFill>
              </a:rPr>
              <a:t>In this case different mouse and human genes are associated with the disease.</a:t>
            </a:r>
            <a:endParaRPr lang="en-US" i="1" dirty="0">
              <a:solidFill>
                <a:schemeClr val="tx1"/>
              </a:solidFill>
            </a:endParaRPr>
          </a:p>
        </p:txBody>
      </p:sp>
    </p:spTree>
    <p:extLst>
      <p:ext uri="{BB962C8B-B14F-4D97-AF65-F5344CB8AC3E}">
        <p14:creationId xmlns:p14="http://schemas.microsoft.com/office/powerpoint/2010/main" val="915028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7-17 at 10.09.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408290"/>
            <a:ext cx="8791222" cy="3852213"/>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0" y="0"/>
            <a:ext cx="650837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lumMod val="75000"/>
                  </a:schemeClr>
                </a:solidFill>
                <a:latin typeface="+mj-lt"/>
                <a:ea typeface="+mj-ea"/>
                <a:cs typeface="+mj-cs"/>
              </a:defRPr>
            </a:lvl1pPr>
          </a:lstStyle>
          <a:p>
            <a:r>
              <a:rPr lang="en-US" dirty="0" smtClean="0"/>
              <a:t>Search by genes in VCF files</a:t>
            </a:r>
            <a:endParaRPr lang="en-US" dirty="0"/>
          </a:p>
        </p:txBody>
      </p:sp>
      <p:sp>
        <p:nvSpPr>
          <p:cNvPr id="2" name="TextBox 1"/>
          <p:cNvSpPr txBox="1"/>
          <p:nvPr/>
        </p:nvSpPr>
        <p:spPr>
          <a:xfrm>
            <a:off x="3493069" y="5883112"/>
            <a:ext cx="5650931" cy="369332"/>
          </a:xfrm>
          <a:prstGeom prst="rect">
            <a:avLst/>
          </a:prstGeom>
          <a:noFill/>
        </p:spPr>
        <p:txBody>
          <a:bodyPr wrap="none" rtlCol="0">
            <a:spAutoFit/>
          </a:bodyPr>
          <a:lstStyle/>
          <a:p>
            <a:r>
              <a:rPr lang="en-US" dirty="0" smtClean="0"/>
              <a:t>An example </a:t>
            </a:r>
            <a:r>
              <a:rPr lang="en-US" dirty="0" err="1" smtClean="0"/>
              <a:t>vcf</a:t>
            </a:r>
            <a:r>
              <a:rPr lang="en-US" dirty="0" smtClean="0"/>
              <a:t> file is available on the </a:t>
            </a:r>
            <a:r>
              <a:rPr lang="en-US" dirty="0" err="1" smtClean="0"/>
              <a:t>github</a:t>
            </a:r>
            <a:r>
              <a:rPr lang="en-US" dirty="0" smtClean="0"/>
              <a:t> site</a:t>
            </a:r>
            <a:endParaRPr lang="en-US" dirty="0"/>
          </a:p>
        </p:txBody>
      </p:sp>
      <p:pic>
        <p:nvPicPr>
          <p:cNvPr id="7" name="Picture 4" descr="C:\Documents and Settings\cjb\Local Settings\Temporary Internet Files\Content.IE5\04SO98IU\MC90038402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4861" y="1818484"/>
            <a:ext cx="1302563" cy="151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440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17 at 10.13.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9144000" cy="40615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02716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17 at 10.1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2" y="685799"/>
            <a:ext cx="8819444" cy="4304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08898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Connecting Mouse Models </a:t>
            </a:r>
            <a:br>
              <a:rPr lang="en-US" dirty="0" smtClean="0"/>
            </a:br>
            <a:r>
              <a:rPr lang="en-US" dirty="0" smtClean="0"/>
              <a:t>to Human Disease</a:t>
            </a:r>
            <a:endParaRPr lang="en-US" dirty="0"/>
          </a:p>
        </p:txBody>
      </p:sp>
      <p:pic>
        <p:nvPicPr>
          <p:cNvPr id="4" name="Picture 3"/>
          <p:cNvPicPr>
            <a:picLocks noChangeAspect="1"/>
          </p:cNvPicPr>
          <p:nvPr/>
        </p:nvPicPr>
        <p:blipFill>
          <a:blip r:embed="rId3"/>
          <a:stretch>
            <a:fillRect/>
          </a:stretch>
        </p:blipFill>
        <p:spPr>
          <a:xfrm>
            <a:off x="427416" y="1780209"/>
            <a:ext cx="3955965" cy="3053314"/>
          </a:xfrm>
          <a:prstGeom prst="rect">
            <a:avLst/>
          </a:prstGeom>
        </p:spPr>
      </p:pic>
      <p:pic>
        <p:nvPicPr>
          <p:cNvPr id="7" name="Picture 6"/>
          <p:cNvPicPr>
            <a:picLocks noChangeAspect="1"/>
          </p:cNvPicPr>
          <p:nvPr/>
        </p:nvPicPr>
        <p:blipFill>
          <a:blip r:embed="rId4"/>
          <a:stretch>
            <a:fillRect/>
          </a:stretch>
        </p:blipFill>
        <p:spPr>
          <a:xfrm>
            <a:off x="5325079" y="1963379"/>
            <a:ext cx="3527450" cy="2348539"/>
          </a:xfrm>
          <a:prstGeom prst="rect">
            <a:avLst/>
          </a:prstGeom>
        </p:spPr>
      </p:pic>
      <p:pic>
        <p:nvPicPr>
          <p:cNvPr id="6" name="Picture 5"/>
          <p:cNvPicPr>
            <a:picLocks noChangeAspect="1"/>
          </p:cNvPicPr>
          <p:nvPr/>
        </p:nvPicPr>
        <p:blipFill rotWithShape="1">
          <a:blip r:embed="rId5"/>
          <a:srcRect l="7280" r="11452" b="54666"/>
          <a:stretch/>
        </p:blipFill>
        <p:spPr>
          <a:xfrm>
            <a:off x="3309988" y="3306848"/>
            <a:ext cx="3655588" cy="1459318"/>
          </a:xfrm>
          <a:prstGeom prst="rect">
            <a:avLst/>
          </a:prstGeom>
        </p:spPr>
      </p:pic>
      <p:pic>
        <p:nvPicPr>
          <p:cNvPr id="5" name="Picture 4"/>
          <p:cNvPicPr>
            <a:picLocks noChangeAspect="1"/>
          </p:cNvPicPr>
          <p:nvPr/>
        </p:nvPicPr>
        <p:blipFill>
          <a:blip r:embed="rId6"/>
          <a:stretch>
            <a:fillRect/>
          </a:stretch>
        </p:blipFill>
        <p:spPr>
          <a:xfrm>
            <a:off x="1563041" y="4660774"/>
            <a:ext cx="4572000" cy="1778000"/>
          </a:xfrm>
          <a:prstGeom prst="rect">
            <a:avLst/>
          </a:prstGeom>
        </p:spPr>
      </p:pic>
      <p:pic>
        <p:nvPicPr>
          <p:cNvPr id="8" name="Picture 7"/>
          <p:cNvPicPr>
            <a:picLocks noChangeAspect="1"/>
          </p:cNvPicPr>
          <p:nvPr/>
        </p:nvPicPr>
        <p:blipFill>
          <a:blip r:embed="rId7"/>
          <a:stretch>
            <a:fillRect/>
          </a:stretch>
        </p:blipFill>
        <p:spPr>
          <a:xfrm>
            <a:off x="6568120" y="4737944"/>
            <a:ext cx="1556845" cy="1700830"/>
          </a:xfrm>
          <a:prstGeom prst="rect">
            <a:avLst/>
          </a:prstGeom>
        </p:spPr>
      </p:pic>
      <p:pic>
        <p:nvPicPr>
          <p:cNvPr id="9" name="Picture 8"/>
          <p:cNvPicPr>
            <a:picLocks noChangeAspect="1"/>
          </p:cNvPicPr>
          <p:nvPr/>
        </p:nvPicPr>
        <p:blipFill rotWithShape="1">
          <a:blip r:embed="rId8"/>
          <a:srcRect l="20545"/>
          <a:stretch/>
        </p:blipFill>
        <p:spPr>
          <a:xfrm>
            <a:off x="150209" y="4737944"/>
            <a:ext cx="2264041" cy="1910019"/>
          </a:xfrm>
          <a:prstGeom prst="rect">
            <a:avLst/>
          </a:prstGeom>
        </p:spPr>
      </p:pic>
    </p:spTree>
    <p:extLst>
      <p:ext uri="{BB962C8B-B14F-4D97-AF65-F5344CB8AC3E}">
        <p14:creationId xmlns:p14="http://schemas.microsoft.com/office/powerpoint/2010/main" val="21345713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terms can be combined</a:t>
            </a:r>
            <a:endParaRPr lang="en-US" dirty="0"/>
          </a:p>
        </p:txBody>
      </p:sp>
      <p:pic>
        <p:nvPicPr>
          <p:cNvPr id="4" name="Picture 3" descr="Screen Shot 2014-05-02 at 12.21.17 AM.png"/>
          <p:cNvPicPr>
            <a:picLocks noChangeAspect="1"/>
          </p:cNvPicPr>
          <p:nvPr/>
        </p:nvPicPr>
        <p:blipFill rotWithShape="1">
          <a:blip r:embed="rId3">
            <a:extLst>
              <a:ext uri="{28A0092B-C50C-407E-A947-70E740481C1C}">
                <a14:useLocalDpi xmlns:a14="http://schemas.microsoft.com/office/drawing/2010/main" val="0"/>
              </a:ext>
            </a:extLst>
          </a:blip>
          <a:srcRect l="31769" b="24078"/>
          <a:stretch/>
        </p:blipFill>
        <p:spPr>
          <a:xfrm>
            <a:off x="168938" y="1608666"/>
            <a:ext cx="8843493" cy="4261556"/>
          </a:xfrm>
          <a:prstGeom prst="rect">
            <a:avLst/>
          </a:prstGeom>
        </p:spPr>
      </p:pic>
      <p:sp>
        <p:nvSpPr>
          <p:cNvPr id="5" name="TextBox 4"/>
          <p:cNvSpPr txBox="1"/>
          <p:nvPr/>
        </p:nvSpPr>
        <p:spPr>
          <a:xfrm>
            <a:off x="423331" y="2791014"/>
            <a:ext cx="3511536" cy="400110"/>
          </a:xfrm>
          <a:prstGeom prst="rect">
            <a:avLst/>
          </a:prstGeom>
          <a:solidFill>
            <a:schemeClr val="bg1"/>
          </a:solidFill>
          <a:ln>
            <a:solidFill>
              <a:schemeClr val="tx1">
                <a:lumMod val="50000"/>
                <a:lumOff val="50000"/>
              </a:schemeClr>
            </a:solidFill>
          </a:ln>
        </p:spPr>
        <p:txBody>
          <a:bodyPr wrap="square" rtlCol="0">
            <a:spAutoFit/>
          </a:bodyPr>
          <a:lstStyle/>
          <a:p>
            <a:r>
              <a:rPr lang="en-US" sz="2000" dirty="0" smtClean="0"/>
              <a:t>Chr1:150000000</a:t>
            </a:r>
            <a:r>
              <a:rPr lang="en-US" sz="2000" dirty="0"/>
              <a:t>-</a:t>
            </a:r>
            <a:r>
              <a:rPr lang="en-US" sz="2000" dirty="0" smtClean="0"/>
              <a:t>250000000</a:t>
            </a:r>
            <a:endParaRPr lang="en-US" sz="2000" dirty="0"/>
          </a:p>
        </p:txBody>
      </p:sp>
      <p:sp>
        <p:nvSpPr>
          <p:cNvPr id="6" name="TextBox 5"/>
          <p:cNvSpPr txBox="1"/>
          <p:nvPr/>
        </p:nvSpPr>
        <p:spPr>
          <a:xfrm>
            <a:off x="444731" y="1701166"/>
            <a:ext cx="355085" cy="830997"/>
          </a:xfrm>
          <a:prstGeom prst="rect">
            <a:avLst/>
          </a:prstGeom>
          <a:noFill/>
        </p:spPr>
        <p:txBody>
          <a:bodyPr wrap="none" rtlCol="0">
            <a:spAutoFit/>
          </a:bodyPr>
          <a:lstStyle/>
          <a:p>
            <a:r>
              <a:rPr lang="en-US" sz="4800" dirty="0"/>
              <a:t>.</a:t>
            </a:r>
          </a:p>
        </p:txBody>
      </p:sp>
      <p:sp>
        <p:nvSpPr>
          <p:cNvPr id="7" name="Rectangle 6"/>
          <p:cNvSpPr/>
          <p:nvPr/>
        </p:nvSpPr>
        <p:spPr>
          <a:xfrm>
            <a:off x="423331" y="2116665"/>
            <a:ext cx="1972013" cy="423335"/>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681111" y="3382258"/>
            <a:ext cx="6406445" cy="2246769"/>
          </a:xfrm>
          <a:prstGeom prst="rect">
            <a:avLst/>
          </a:prstGeom>
          <a:solidFill>
            <a:schemeClr val="bg1"/>
          </a:solidFill>
          <a:ln>
            <a:solidFill>
              <a:schemeClr val="tx1">
                <a:lumMod val="50000"/>
                <a:lumOff val="50000"/>
              </a:schemeClr>
            </a:solidFill>
          </a:ln>
        </p:spPr>
        <p:txBody>
          <a:bodyPr wrap="square" rtlCol="0">
            <a:spAutoFit/>
          </a:bodyPr>
          <a:lstStyle/>
          <a:p>
            <a:pPr algn="ctr"/>
            <a:r>
              <a:rPr lang="en-US" sz="2000" dirty="0" smtClean="0">
                <a:solidFill>
                  <a:srgbClr val="D98E1F"/>
                </a:solidFill>
              </a:rPr>
              <a:t>type</a:t>
            </a:r>
            <a:r>
              <a:rPr lang="en-US" sz="2000" dirty="0" smtClean="0"/>
              <a:t> “cleft palate” </a:t>
            </a:r>
            <a:r>
              <a:rPr lang="en-US" sz="1500" dirty="0" smtClean="0"/>
              <a:t>(matches whole)</a:t>
            </a:r>
            <a:r>
              <a:rPr lang="en-US" sz="2000" dirty="0"/>
              <a:t> </a:t>
            </a:r>
            <a:endParaRPr lang="en-US" sz="2000" dirty="0" smtClean="0"/>
          </a:p>
          <a:p>
            <a:pPr algn="ctr"/>
            <a:r>
              <a:rPr lang="en-US" sz="2000" dirty="0" smtClean="0">
                <a:solidFill>
                  <a:srgbClr val="D98E1F"/>
                </a:solidFill>
              </a:rPr>
              <a:t>or</a:t>
            </a:r>
          </a:p>
          <a:p>
            <a:pPr algn="ctr"/>
            <a:r>
              <a:rPr lang="en-US" sz="2000" dirty="0" smtClean="0">
                <a:solidFill>
                  <a:srgbClr val="D98E1F"/>
                </a:solidFill>
              </a:rPr>
              <a:t>type</a:t>
            </a:r>
            <a:r>
              <a:rPr lang="en-US" sz="2000" dirty="0" smtClean="0"/>
              <a:t> cleft palate </a:t>
            </a:r>
            <a:r>
              <a:rPr lang="en-US" sz="1500" dirty="0" smtClean="0"/>
              <a:t>(matches as two terms)</a:t>
            </a:r>
          </a:p>
          <a:p>
            <a:pPr algn="ctr"/>
            <a:r>
              <a:rPr lang="en-US" sz="2000" dirty="0" smtClean="0">
                <a:solidFill>
                  <a:srgbClr val="D98E1F"/>
                </a:solidFill>
              </a:rPr>
              <a:t>or select</a:t>
            </a:r>
          </a:p>
          <a:p>
            <a:pPr algn="ctr"/>
            <a:r>
              <a:rPr lang="en-US" sz="2000" dirty="0" smtClean="0"/>
              <a:t>cleft palate </a:t>
            </a:r>
            <a:r>
              <a:rPr lang="en-US" sz="1500" i="1" dirty="0" smtClean="0">
                <a:solidFill>
                  <a:schemeClr val="bg1">
                    <a:lumMod val="50000"/>
                  </a:schemeClr>
                </a:solidFill>
              </a:rPr>
              <a:t>Mammalian phenotype </a:t>
            </a:r>
          </a:p>
          <a:p>
            <a:pPr algn="ctr"/>
            <a:r>
              <a:rPr lang="en-US" sz="2000" dirty="0" smtClean="0">
                <a:solidFill>
                  <a:srgbClr val="D98E1F"/>
                </a:solidFill>
              </a:rPr>
              <a:t>or select</a:t>
            </a:r>
          </a:p>
          <a:p>
            <a:pPr algn="ctr"/>
            <a:r>
              <a:rPr lang="en-US" sz="2000" dirty="0" smtClean="0"/>
              <a:t>Cleft Palate; CP [Cleft palate isolated, CPI] </a:t>
            </a:r>
            <a:r>
              <a:rPr lang="en-US" sz="1500" i="1" dirty="0" smtClean="0">
                <a:solidFill>
                  <a:schemeClr val="bg1">
                    <a:lumMod val="50000"/>
                  </a:schemeClr>
                </a:solidFill>
              </a:rPr>
              <a:t>OMIM</a:t>
            </a:r>
            <a:endParaRPr lang="en-US" sz="1500" i="1" dirty="0">
              <a:solidFill>
                <a:schemeClr val="bg1">
                  <a:lumMod val="50000"/>
                </a:schemeClr>
              </a:solidFill>
            </a:endParaRPr>
          </a:p>
        </p:txBody>
      </p:sp>
      <p:sp>
        <p:nvSpPr>
          <p:cNvPr id="9" name="Rectangle 8"/>
          <p:cNvSpPr/>
          <p:nvPr/>
        </p:nvSpPr>
        <p:spPr>
          <a:xfrm>
            <a:off x="4507089" y="3435882"/>
            <a:ext cx="3457222" cy="317676"/>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85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a:t>
            </a:r>
            <a:r>
              <a:rPr lang="en-US" dirty="0" smtClean="0"/>
              <a:t>for </a:t>
            </a:r>
            <a:r>
              <a:rPr lang="en-US" dirty="0" smtClean="0"/>
              <a:t>a search by both </a:t>
            </a:r>
            <a:br>
              <a:rPr lang="en-US" dirty="0" smtClean="0"/>
            </a:br>
            <a:r>
              <a:rPr lang="en-US" dirty="0" smtClean="0"/>
              <a:t>genome region and key word</a:t>
            </a:r>
            <a:endParaRPr lang="en-US" dirty="0"/>
          </a:p>
        </p:txBody>
      </p:sp>
      <p:pic>
        <p:nvPicPr>
          <p:cNvPr id="4" name="Picture 3" descr="Screen Shot 2014-05-04 at 8.39.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4" y="1598084"/>
            <a:ext cx="8886338" cy="4053417"/>
          </a:xfrm>
          <a:prstGeom prst="rect">
            <a:avLst/>
          </a:prstGeom>
        </p:spPr>
      </p:pic>
      <p:sp>
        <p:nvSpPr>
          <p:cNvPr id="5" name="Rectangle 4"/>
          <p:cNvSpPr/>
          <p:nvPr/>
        </p:nvSpPr>
        <p:spPr>
          <a:xfrm>
            <a:off x="3006215" y="3733030"/>
            <a:ext cx="234209" cy="1918471"/>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065819" y="3733029"/>
            <a:ext cx="1023696" cy="1918471"/>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22464" y="5690597"/>
            <a:ext cx="4712943" cy="923330"/>
          </a:xfrm>
          <a:prstGeom prst="rect">
            <a:avLst/>
          </a:prstGeom>
          <a:noFill/>
          <a:ln>
            <a:solidFill>
              <a:schemeClr val="bg1">
                <a:lumMod val="50000"/>
              </a:schemeClr>
            </a:solidFill>
          </a:ln>
        </p:spPr>
        <p:txBody>
          <a:bodyPr wrap="square" rtlCol="0">
            <a:spAutoFit/>
          </a:bodyPr>
          <a:lstStyle/>
          <a:p>
            <a:r>
              <a:rPr lang="en-US" dirty="0" smtClean="0"/>
              <a:t>at least one mouse homolog genotype contains “cleft palate” (or child term) as an MP annotation</a:t>
            </a:r>
            <a:endParaRPr lang="en-US" dirty="0"/>
          </a:p>
        </p:txBody>
      </p:sp>
      <p:sp>
        <p:nvSpPr>
          <p:cNvPr id="9" name="Rectangle 8"/>
          <p:cNvSpPr/>
          <p:nvPr/>
        </p:nvSpPr>
        <p:spPr>
          <a:xfrm>
            <a:off x="122464" y="4609630"/>
            <a:ext cx="8052573" cy="178742"/>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014148" y="5700004"/>
            <a:ext cx="4014438" cy="923330"/>
          </a:xfrm>
          <a:prstGeom prst="rect">
            <a:avLst/>
          </a:prstGeom>
          <a:noFill/>
          <a:ln>
            <a:solidFill>
              <a:schemeClr val="bg1">
                <a:lumMod val="50000"/>
              </a:schemeClr>
            </a:solidFill>
          </a:ln>
        </p:spPr>
        <p:txBody>
          <a:bodyPr wrap="square" rtlCol="0">
            <a:spAutoFit/>
          </a:bodyPr>
          <a:lstStyle/>
          <a:p>
            <a:r>
              <a:rPr lang="en-US" dirty="0" smtClean="0"/>
              <a:t>same MP genotype is a disease model, or human disease name/synonym contains “cleft palate”</a:t>
            </a:r>
            <a:endParaRPr lang="en-US" dirty="0"/>
          </a:p>
        </p:txBody>
      </p:sp>
    </p:spTree>
    <p:extLst>
      <p:ext uri="{BB962C8B-B14F-4D97-AF65-F5344CB8AC3E}">
        <p14:creationId xmlns:p14="http://schemas.microsoft.com/office/powerpoint/2010/main" val="3205610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Summary</a:t>
            </a:r>
            <a:endParaRPr lang="en-US" sz="3600" dirty="0"/>
          </a:p>
        </p:txBody>
      </p:sp>
      <p:sp>
        <p:nvSpPr>
          <p:cNvPr id="3" name="Content Placeholder 2"/>
          <p:cNvSpPr>
            <a:spLocks noGrp="1"/>
          </p:cNvSpPr>
          <p:nvPr>
            <p:ph idx="1"/>
          </p:nvPr>
        </p:nvSpPr>
        <p:spPr>
          <a:xfrm>
            <a:off x="457200" y="1665111"/>
            <a:ext cx="8229601" cy="4122385"/>
          </a:xfrm>
        </p:spPr>
        <p:txBody>
          <a:bodyPr/>
          <a:lstStyle/>
          <a:p>
            <a:r>
              <a:rPr lang="en-US" dirty="0" smtClean="0"/>
              <a:t>The Human-Mouse: Disease Connection supports rapid access to disease and phenotype associations</a:t>
            </a:r>
          </a:p>
          <a:p>
            <a:r>
              <a:rPr lang="en-US" dirty="0" smtClean="0"/>
              <a:t>The HMDC is </a:t>
            </a:r>
            <a:r>
              <a:rPr lang="en-US" dirty="0" smtClean="0"/>
              <a:t>in Beta release</a:t>
            </a:r>
          </a:p>
          <a:p>
            <a:pPr lvl="1"/>
            <a:r>
              <a:rPr lang="en-US" dirty="0" smtClean="0"/>
              <a:t>contact </a:t>
            </a:r>
            <a:r>
              <a:rPr lang="en-US" dirty="0" err="1"/>
              <a:t>mgi-help@jax.org</a:t>
            </a:r>
            <a:r>
              <a:rPr lang="en-US" dirty="0"/>
              <a:t> </a:t>
            </a:r>
            <a:r>
              <a:rPr lang="en-US" dirty="0" smtClean="0"/>
              <a:t>with questions and suggestions</a:t>
            </a:r>
          </a:p>
          <a:p>
            <a:endParaRPr lang="en-US" dirty="0"/>
          </a:p>
        </p:txBody>
      </p:sp>
    </p:spTree>
    <p:extLst>
      <p:ext uri="{BB962C8B-B14F-4D97-AF65-F5344CB8AC3E}">
        <p14:creationId xmlns:p14="http://schemas.microsoft.com/office/powerpoint/2010/main" val="340234174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Your Turn !</a:t>
            </a:r>
            <a:endParaRPr lang="en-US" sz="3600" dirty="0"/>
          </a:p>
        </p:txBody>
      </p:sp>
      <p:sp>
        <p:nvSpPr>
          <p:cNvPr id="3" name="Content Placeholder 2"/>
          <p:cNvSpPr>
            <a:spLocks noGrp="1"/>
          </p:cNvSpPr>
          <p:nvPr>
            <p:ph idx="1"/>
          </p:nvPr>
        </p:nvSpPr>
        <p:spPr>
          <a:xfrm>
            <a:off x="457200" y="1665111"/>
            <a:ext cx="8229601" cy="4122385"/>
          </a:xfrm>
        </p:spPr>
        <p:txBody>
          <a:bodyPr/>
          <a:lstStyle/>
          <a:p>
            <a:r>
              <a:rPr lang="en-US" dirty="0" smtClean="0"/>
              <a:t>Use the HMDC for a disease, gene, or phenotype you are interested in or have heard about at the Short Course</a:t>
            </a:r>
          </a:p>
          <a:p>
            <a:pPr lvl="1"/>
            <a:r>
              <a:rPr lang="en-US" dirty="0" smtClean="0"/>
              <a:t>There are also example VCF files available on the </a:t>
            </a:r>
            <a:r>
              <a:rPr lang="en-US" dirty="0" err="1" smtClean="0"/>
              <a:t>github</a:t>
            </a:r>
            <a:r>
              <a:rPr lang="en-US" dirty="0" smtClean="0"/>
              <a:t> site</a:t>
            </a:r>
          </a:p>
          <a:p>
            <a:pPr marL="0" indent="0">
              <a:buNone/>
            </a:pPr>
            <a:endParaRPr lang="en-US" dirty="0"/>
          </a:p>
        </p:txBody>
      </p:sp>
    </p:spTree>
    <p:extLst>
      <p:ext uri="{BB962C8B-B14F-4D97-AF65-F5344CB8AC3E}">
        <p14:creationId xmlns:p14="http://schemas.microsoft.com/office/powerpoint/2010/main" val="4240065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21" y="227189"/>
            <a:ext cx="7391401" cy="759178"/>
          </a:xfrm>
        </p:spPr>
        <p:txBody>
          <a:bodyPr>
            <a:normAutofit fontScale="90000"/>
          </a:bodyPr>
          <a:lstStyle/>
          <a:p>
            <a:r>
              <a:rPr lang="en-US" dirty="0" smtClean="0"/>
              <a:t>HMDC in a Nutshell</a:t>
            </a:r>
            <a:endParaRPr lang="en-US" dirty="0"/>
          </a:p>
        </p:txBody>
      </p:sp>
      <p:sp>
        <p:nvSpPr>
          <p:cNvPr id="3" name="Content Placeholder 2"/>
          <p:cNvSpPr>
            <a:spLocks noGrp="1"/>
          </p:cNvSpPr>
          <p:nvPr>
            <p:ph sz="half" idx="1"/>
          </p:nvPr>
        </p:nvSpPr>
        <p:spPr>
          <a:xfrm>
            <a:off x="457199" y="1308329"/>
            <a:ext cx="8686801" cy="3560005"/>
          </a:xfrm>
        </p:spPr>
        <p:txBody>
          <a:bodyPr>
            <a:normAutofit lnSpcReduction="10000"/>
          </a:bodyPr>
          <a:lstStyle/>
          <a:p>
            <a:r>
              <a:rPr lang="en-US" sz="3200" dirty="0" smtClean="0"/>
              <a:t>Search for mouse models by </a:t>
            </a:r>
          </a:p>
          <a:p>
            <a:pPr lvl="1"/>
            <a:r>
              <a:rPr lang="en-US" sz="2400" dirty="0" smtClean="0"/>
              <a:t>gene symbol (mouse or human)</a:t>
            </a:r>
          </a:p>
          <a:p>
            <a:pPr lvl="1"/>
            <a:r>
              <a:rPr lang="en-US" sz="2400" dirty="0" err="1" smtClean="0"/>
              <a:t>exome</a:t>
            </a:r>
            <a:r>
              <a:rPr lang="en-US" sz="2400" dirty="0" smtClean="0"/>
              <a:t> results (VCF file)</a:t>
            </a:r>
          </a:p>
          <a:p>
            <a:pPr lvl="1"/>
            <a:r>
              <a:rPr lang="en-US" sz="2400" dirty="0" smtClean="0"/>
              <a:t>genome locations</a:t>
            </a:r>
          </a:p>
          <a:p>
            <a:pPr lvl="1"/>
            <a:r>
              <a:rPr lang="en-US" sz="2400" dirty="0" smtClean="0"/>
              <a:t>key words</a:t>
            </a:r>
          </a:p>
          <a:p>
            <a:r>
              <a:rPr lang="en-US" sz="3200" dirty="0" smtClean="0"/>
              <a:t>Quick access to phenotype and disease annotations, references, mouse model availability</a:t>
            </a:r>
            <a:endParaRPr lang="en-US" sz="3200" dirty="0"/>
          </a:p>
        </p:txBody>
      </p:sp>
      <p:pic>
        <p:nvPicPr>
          <p:cNvPr id="5" name="Picture 4" descr="nutshell.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083" y="227189"/>
            <a:ext cx="1950571" cy="1659696"/>
          </a:xfrm>
          <a:prstGeom prst="rect">
            <a:avLst/>
          </a:prstGeom>
        </p:spPr>
      </p:pic>
    </p:spTree>
    <p:extLst>
      <p:ext uri="{BB962C8B-B14F-4D97-AF65-F5344CB8AC3E}">
        <p14:creationId xmlns:p14="http://schemas.microsoft.com/office/powerpoint/2010/main" val="40075160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7-17 at 9.54.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7" y="1129078"/>
            <a:ext cx="8450416" cy="471170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963334" y="6052443"/>
            <a:ext cx="3587754" cy="369332"/>
          </a:xfrm>
          <a:prstGeom prst="rect">
            <a:avLst/>
          </a:prstGeom>
          <a:noFill/>
        </p:spPr>
        <p:txBody>
          <a:bodyPr wrap="none" rtlCol="0">
            <a:spAutoFit/>
          </a:bodyPr>
          <a:lstStyle/>
          <a:p>
            <a:r>
              <a:rPr lang="en-US" dirty="0" smtClean="0"/>
              <a:t>http://</a:t>
            </a:r>
            <a:r>
              <a:rPr lang="en-US" dirty="0" err="1" smtClean="0"/>
              <a:t>www.informatics.jax.org</a:t>
            </a:r>
            <a:endParaRPr lang="en-US" dirty="0"/>
          </a:p>
        </p:txBody>
      </p:sp>
      <p:sp>
        <p:nvSpPr>
          <p:cNvPr id="3" name="Title 2"/>
          <p:cNvSpPr>
            <a:spLocks noGrp="1"/>
          </p:cNvSpPr>
          <p:nvPr>
            <p:ph type="title"/>
          </p:nvPr>
        </p:nvSpPr>
        <p:spPr>
          <a:xfrm>
            <a:off x="739419" y="211667"/>
            <a:ext cx="7549054" cy="762176"/>
          </a:xfrm>
        </p:spPr>
        <p:txBody>
          <a:bodyPr/>
          <a:lstStyle/>
          <a:p>
            <a:r>
              <a:rPr lang="en-US" dirty="0" smtClean="0"/>
              <a:t>Mouse Genome Informatics</a:t>
            </a:r>
            <a:endParaRPr lang="en-US" dirty="0"/>
          </a:p>
        </p:txBody>
      </p:sp>
    </p:spTree>
    <p:extLst>
      <p:ext uri="{BB962C8B-B14F-4D97-AF65-F5344CB8AC3E}">
        <p14:creationId xmlns:p14="http://schemas.microsoft.com/office/powerpoint/2010/main" val="31341522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01 at 4.5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5" y="141511"/>
            <a:ext cx="3045450" cy="5210847"/>
          </a:xfrm>
          <a:prstGeom prst="rect">
            <a:avLst/>
          </a:prstGeom>
          <a:ln w="12700">
            <a:solidFill>
              <a:schemeClr val="tx1">
                <a:lumMod val="50000"/>
                <a:lumOff val="50000"/>
              </a:schemeClr>
            </a:solidFill>
          </a:ln>
        </p:spPr>
      </p:pic>
      <p:sp>
        <p:nvSpPr>
          <p:cNvPr id="6" name="Rectangle 5"/>
          <p:cNvSpPr/>
          <p:nvPr/>
        </p:nvSpPr>
        <p:spPr>
          <a:xfrm>
            <a:off x="176192" y="1387868"/>
            <a:ext cx="2965882" cy="361910"/>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4-05-01 at 11.22.26 PM.png"/>
          <p:cNvPicPr>
            <a:picLocks noChangeAspect="1"/>
          </p:cNvPicPr>
          <p:nvPr/>
        </p:nvPicPr>
        <p:blipFill rotWithShape="1">
          <a:blip r:embed="rId4">
            <a:extLst>
              <a:ext uri="{28A0092B-C50C-407E-A947-70E740481C1C}">
                <a14:useLocalDpi xmlns:a14="http://schemas.microsoft.com/office/drawing/2010/main" val="0"/>
              </a:ext>
            </a:extLst>
          </a:blip>
          <a:srcRect b="1519"/>
          <a:stretch/>
        </p:blipFill>
        <p:spPr>
          <a:xfrm>
            <a:off x="3311012" y="141110"/>
            <a:ext cx="5653340" cy="6646334"/>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17353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by Gene Symbol</a:t>
            </a:r>
            <a:endParaRPr lang="en-US" dirty="0"/>
          </a:p>
        </p:txBody>
      </p:sp>
      <p:pic>
        <p:nvPicPr>
          <p:cNvPr id="6" name="Picture 5" descr="Screen Shot 2014-05-02 at 12.21.1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87" y="1608666"/>
            <a:ext cx="8772543" cy="3799133"/>
          </a:xfrm>
          <a:prstGeom prst="rect">
            <a:avLst/>
          </a:prstGeom>
        </p:spPr>
      </p:pic>
      <p:sp>
        <p:nvSpPr>
          <p:cNvPr id="7" name="TextBox 6"/>
          <p:cNvSpPr txBox="1"/>
          <p:nvPr/>
        </p:nvSpPr>
        <p:spPr>
          <a:xfrm>
            <a:off x="639231" y="1970669"/>
            <a:ext cx="1928991" cy="2739211"/>
          </a:xfrm>
          <a:prstGeom prst="rect">
            <a:avLst/>
          </a:prstGeom>
          <a:solidFill>
            <a:schemeClr val="bg1"/>
          </a:solidFill>
          <a:ln>
            <a:solidFill>
              <a:schemeClr val="tx1">
                <a:lumMod val="50000"/>
                <a:lumOff val="50000"/>
              </a:schemeClr>
            </a:solidFill>
          </a:ln>
        </p:spPr>
        <p:txBody>
          <a:bodyPr wrap="square" rtlCol="0">
            <a:spAutoFit/>
          </a:bodyPr>
          <a:lstStyle/>
          <a:p>
            <a:pPr>
              <a:lnSpc>
                <a:spcPct val="120000"/>
              </a:lnSpc>
            </a:pPr>
            <a:r>
              <a:rPr lang="en-US" sz="2400" dirty="0" smtClean="0"/>
              <a:t>Gja8</a:t>
            </a:r>
          </a:p>
          <a:p>
            <a:pPr>
              <a:lnSpc>
                <a:spcPct val="120000"/>
              </a:lnSpc>
            </a:pPr>
            <a:r>
              <a:rPr lang="en-US" sz="2400" dirty="0" smtClean="0"/>
              <a:t>Mapk10</a:t>
            </a:r>
          </a:p>
          <a:p>
            <a:pPr>
              <a:lnSpc>
                <a:spcPct val="120000"/>
              </a:lnSpc>
            </a:pPr>
            <a:r>
              <a:rPr lang="en-US" sz="2400" dirty="0" smtClean="0"/>
              <a:t>Rsph9</a:t>
            </a:r>
          </a:p>
          <a:p>
            <a:pPr>
              <a:lnSpc>
                <a:spcPct val="120000"/>
              </a:lnSpc>
            </a:pPr>
            <a:r>
              <a:rPr lang="en-US" sz="2400" dirty="0" smtClean="0"/>
              <a:t>Il20ra</a:t>
            </a:r>
          </a:p>
          <a:p>
            <a:pPr>
              <a:lnSpc>
                <a:spcPct val="120000"/>
              </a:lnSpc>
            </a:pPr>
            <a:r>
              <a:rPr lang="en-US" sz="2400" dirty="0" smtClean="0"/>
              <a:t>Jak3</a:t>
            </a:r>
            <a:br>
              <a:rPr lang="en-US" sz="2400" dirty="0" smtClean="0"/>
            </a:br>
            <a:r>
              <a:rPr lang="en-US" sz="2400" dirty="0" smtClean="0"/>
              <a:t>Frg1</a:t>
            </a:r>
            <a:endParaRPr lang="en-US" sz="2400" dirty="0"/>
          </a:p>
        </p:txBody>
      </p:sp>
    </p:spTree>
    <p:extLst>
      <p:ext uri="{BB962C8B-B14F-4D97-AF65-F5344CB8AC3E}">
        <p14:creationId xmlns:p14="http://schemas.microsoft.com/office/powerpoint/2010/main" val="3728606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862"/>
            <a:ext cx="9144000" cy="1143000"/>
          </a:xfrm>
        </p:spPr>
        <p:txBody>
          <a:bodyPr/>
          <a:lstStyle/>
          <a:p>
            <a:r>
              <a:rPr lang="en-US" sz="3200" dirty="0" smtClean="0"/>
              <a:t>View associated gene, phenotype and disease results</a:t>
            </a:r>
            <a:endParaRPr lang="en-US" sz="3200" dirty="0"/>
          </a:p>
        </p:txBody>
      </p:sp>
      <p:pic>
        <p:nvPicPr>
          <p:cNvPr id="5" name="Picture 4" descr="Screen Shot 2014-05-02 at 12.4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7" y="1616591"/>
            <a:ext cx="8537222" cy="5217191"/>
          </a:xfrm>
          <a:prstGeom prst="rect">
            <a:avLst/>
          </a:prstGeom>
        </p:spPr>
      </p:pic>
      <p:grpSp>
        <p:nvGrpSpPr>
          <p:cNvPr id="9" name="Group 8"/>
          <p:cNvGrpSpPr/>
          <p:nvPr/>
        </p:nvGrpSpPr>
        <p:grpSpPr>
          <a:xfrm>
            <a:off x="2779889" y="2850444"/>
            <a:ext cx="3556000" cy="3912783"/>
            <a:chOff x="2779889" y="2850444"/>
            <a:chExt cx="3556000" cy="3912783"/>
          </a:xfrm>
        </p:grpSpPr>
        <p:sp>
          <p:nvSpPr>
            <p:cNvPr id="6" name="Rectangle 5"/>
            <p:cNvSpPr/>
            <p:nvPr/>
          </p:nvSpPr>
          <p:spPr>
            <a:xfrm>
              <a:off x="2779889" y="2850444"/>
              <a:ext cx="3556000" cy="391278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79889" y="2850444"/>
              <a:ext cx="3556000" cy="9313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906888" y="2850444"/>
              <a:ext cx="3289933" cy="830997"/>
            </a:xfrm>
            <a:prstGeom prst="rect">
              <a:avLst/>
            </a:prstGeom>
            <a:noFill/>
          </p:spPr>
          <p:txBody>
            <a:bodyPr wrap="none" rtlCol="0">
              <a:spAutoFit/>
            </a:bodyPr>
            <a:lstStyle/>
            <a:p>
              <a:r>
                <a:rPr lang="en-US" sz="2400" dirty="0" smtClean="0"/>
                <a:t>Mammalian (mouse) </a:t>
              </a:r>
            </a:p>
            <a:p>
              <a:r>
                <a:rPr lang="en-US" sz="2400" dirty="0" smtClean="0"/>
                <a:t>Phenotypes</a:t>
              </a:r>
              <a:endParaRPr lang="en-US" sz="2400" dirty="0"/>
            </a:p>
          </p:txBody>
        </p:sp>
      </p:grpSp>
      <p:grpSp>
        <p:nvGrpSpPr>
          <p:cNvPr id="11" name="Group 10"/>
          <p:cNvGrpSpPr/>
          <p:nvPr/>
        </p:nvGrpSpPr>
        <p:grpSpPr>
          <a:xfrm>
            <a:off x="6279439" y="2831952"/>
            <a:ext cx="2525895" cy="3928452"/>
            <a:chOff x="6183489" y="2679552"/>
            <a:chExt cx="3556000" cy="3928452"/>
          </a:xfrm>
        </p:grpSpPr>
        <p:sp>
          <p:nvSpPr>
            <p:cNvPr id="12" name="Rectangle 11"/>
            <p:cNvSpPr/>
            <p:nvPr/>
          </p:nvSpPr>
          <p:spPr>
            <a:xfrm>
              <a:off x="6183489" y="2695221"/>
              <a:ext cx="3556000" cy="3912783"/>
            </a:xfrm>
            <a:prstGeom prst="rect">
              <a:avLst/>
            </a:prstGeom>
            <a:noFill/>
            <a:ln w="381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183489" y="2679552"/>
              <a:ext cx="3556000" cy="931334"/>
            </a:xfrm>
            <a:prstGeom prst="rect">
              <a:avLst/>
            </a:prstGeom>
            <a:gradFill>
              <a:gsLst>
                <a:gs pos="0">
                  <a:schemeClr val="bg2"/>
                </a:gs>
                <a:gs pos="100000">
                  <a:schemeClr val="bg2">
                    <a:lumMod val="40000"/>
                    <a:lumOff val="60000"/>
                  </a:schemeClr>
                </a:gs>
              </a:gsLst>
            </a:gra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83497" y="2713714"/>
              <a:ext cx="3555992" cy="830997"/>
            </a:xfrm>
            <a:prstGeom prst="rect">
              <a:avLst/>
            </a:prstGeom>
            <a:noFill/>
          </p:spPr>
          <p:txBody>
            <a:bodyPr wrap="square" rtlCol="0">
              <a:spAutoFit/>
            </a:bodyPr>
            <a:lstStyle/>
            <a:p>
              <a:r>
                <a:rPr lang="en-US" sz="2400" dirty="0" smtClean="0"/>
                <a:t>Human disease</a:t>
              </a:r>
              <a:br>
                <a:rPr lang="en-US" sz="2400" dirty="0" smtClean="0"/>
              </a:br>
              <a:r>
                <a:rPr lang="en-US" sz="2400" dirty="0" smtClean="0"/>
                <a:t>(OMIM)</a:t>
              </a:r>
              <a:endParaRPr lang="en-US" sz="2400" dirty="0"/>
            </a:p>
          </p:txBody>
        </p:sp>
      </p:grpSp>
      <p:sp>
        <p:nvSpPr>
          <p:cNvPr id="15" name="Rectangle 14"/>
          <p:cNvSpPr/>
          <p:nvPr/>
        </p:nvSpPr>
        <p:spPr>
          <a:xfrm>
            <a:off x="2750856" y="1593610"/>
            <a:ext cx="1990477"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7649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43" y="273684"/>
            <a:ext cx="6829679" cy="1143000"/>
          </a:xfrm>
        </p:spPr>
        <p:txBody>
          <a:bodyPr>
            <a:normAutofit fontScale="90000"/>
          </a:bodyPr>
          <a:lstStyle/>
          <a:p>
            <a:r>
              <a:rPr lang="en-US" dirty="0" smtClean="0"/>
              <a:t>Click to view MP terms and genotypes</a:t>
            </a:r>
            <a:endParaRPr lang="en-US" dirty="0"/>
          </a:p>
        </p:txBody>
      </p:sp>
      <p:pic>
        <p:nvPicPr>
          <p:cNvPr id="6" name="Picture 5" descr="Screen Shot 2014-05-02 at 1.1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42" y="1566334"/>
            <a:ext cx="8960458" cy="5235222"/>
          </a:xfrm>
          <a:prstGeom prst="rect">
            <a:avLst/>
          </a:prstGeom>
          <a:ln w="12700">
            <a:solidFill>
              <a:schemeClr val="tx1">
                <a:lumMod val="50000"/>
                <a:lumOff val="50000"/>
              </a:schemeClr>
            </a:solidFill>
          </a:ln>
        </p:spPr>
      </p:pic>
      <p:pic>
        <p:nvPicPr>
          <p:cNvPr id="7" name="Picture 6" descr="Screen Shot 2014-05-02 at 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49" y="698502"/>
            <a:ext cx="5408353" cy="3112134"/>
          </a:xfrm>
          <a:prstGeom prst="rect">
            <a:avLst/>
          </a:prstGeom>
          <a:ln w="12700">
            <a:solidFill>
              <a:schemeClr val="tx1">
                <a:lumMod val="50000"/>
                <a:lumOff val="50000"/>
              </a:schemeClr>
            </a:solidFill>
          </a:ln>
        </p:spPr>
      </p:pic>
      <p:sp>
        <p:nvSpPr>
          <p:cNvPr id="12" name="Rectangle 11"/>
          <p:cNvSpPr/>
          <p:nvPr/>
        </p:nvSpPr>
        <p:spPr>
          <a:xfrm>
            <a:off x="5352812" y="3951111"/>
            <a:ext cx="489185"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74933" y="4263436"/>
            <a:ext cx="489185"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4-05-02 at 1.17.5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96" y="176923"/>
            <a:ext cx="6446387" cy="5749746"/>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218450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mph" presetSubtype="0" nodeType="withEffect">
                                  <p:stCondLst>
                                    <p:cond delay="0"/>
                                  </p:stCondLst>
                                  <p:endCondLst>
                                    <p:cond evt="onNext" delay="0">
                                      <p:tgtEl>
                                        <p:sldTgt/>
                                      </p:tgtEl>
                                    </p:cond>
                                  </p:endCondLst>
                                  <p:childTnLst>
                                    <p:set>
                                      <p:cBhvr rctx="PPT">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0"/>
                            </p:stCondLst>
                            <p:childTnLst>
                              <p:par>
                                <p:cTn id="25" presetID="9" presetClass="emph" presetSubtype="0" nodeType="afterEffect">
                                  <p:stCondLst>
                                    <p:cond delay="0"/>
                                  </p:stCondLst>
                                  <p:endCondLst>
                                    <p:cond evt="onNext" delay="0">
                                      <p:tgtEl>
                                        <p:sldTgt/>
                                      </p:tgtEl>
                                    </p:cond>
                                  </p:endCondLst>
                                  <p:childTnLst>
                                    <p:set>
                                      <p:cBhvr rctx="PPT">
                                        <p:cTn id="26" dur="indefinite"/>
                                        <p:tgtEl>
                                          <p:spTgt spid="6"/>
                                        </p:tgtEl>
                                        <p:attrNameLst>
                                          <p:attrName>style.opacity</p:attrName>
                                        </p:attrNameLst>
                                      </p:cBhvr>
                                      <p:to>
                                        <p:strVal val="0.5"/>
                                      </p:to>
                                    </p:set>
                                    <p:animEffect filter="image" prLst="opacity: 0.5">
                                      <p:cBhvr rctx="IE">
                                        <p:cTn id="27" dur="indefinite"/>
                                        <p:tgtEl>
                                          <p:spTgt spid="6"/>
                                        </p:tgtEl>
                                      </p:cBhvr>
                                    </p:animEffect>
                                  </p:childTnLst>
                                </p:cTn>
                              </p:par>
                            </p:childTnLst>
                          </p:cTn>
                        </p:par>
                        <p:par>
                          <p:cTn id="28" fill="hold">
                            <p:stCondLst>
                              <p:cond delay="0"/>
                            </p:stCondLst>
                            <p:childTnLst>
                              <p:par>
                                <p:cTn id="29" presetID="9"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3"/>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84"/>
            <a:ext cx="4782614" cy="1143000"/>
          </a:xfrm>
        </p:spPr>
        <p:txBody>
          <a:bodyPr>
            <a:normAutofit fontScale="90000"/>
          </a:bodyPr>
          <a:lstStyle/>
          <a:p>
            <a:r>
              <a:rPr lang="en-US" dirty="0" smtClean="0"/>
              <a:t>Disease associations</a:t>
            </a:r>
            <a:endParaRPr lang="en-US" dirty="0"/>
          </a:p>
        </p:txBody>
      </p:sp>
      <p:pic>
        <p:nvPicPr>
          <p:cNvPr id="4" name="Picture 3" descr="Screen Shot 2014-05-02 at 1.34.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642" y="1048151"/>
            <a:ext cx="3251200" cy="5638800"/>
          </a:xfrm>
          <a:prstGeom prst="rect">
            <a:avLst/>
          </a:prstGeom>
          <a:ln w="12700">
            <a:solidFill>
              <a:schemeClr val="tx1">
                <a:lumMod val="50000"/>
                <a:lumOff val="50000"/>
              </a:schemeClr>
            </a:solidFill>
          </a:ln>
        </p:spPr>
      </p:pic>
      <p:pic>
        <p:nvPicPr>
          <p:cNvPr id="5" name="Picture 4" descr="Screen Shot 2014-05-02 at 1.34.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813" y="3473851"/>
            <a:ext cx="3556000" cy="3213100"/>
          </a:xfrm>
          <a:prstGeom prst="rect">
            <a:avLst/>
          </a:prstGeom>
          <a:ln w="12700">
            <a:solidFill>
              <a:schemeClr val="tx1">
                <a:lumMod val="50000"/>
                <a:lumOff val="50000"/>
              </a:schemeClr>
            </a:solidFill>
          </a:ln>
        </p:spPr>
      </p:pic>
      <p:pic>
        <p:nvPicPr>
          <p:cNvPr id="7" name="Picture 6" descr="Screen Shot 2014-05-02 at 1.37.4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473129"/>
            <a:ext cx="4485150" cy="4866619"/>
          </a:xfrm>
          <a:prstGeom prst="rect">
            <a:avLst/>
          </a:prstGeom>
          <a:ln w="12700">
            <a:solidFill>
              <a:schemeClr val="tx1">
                <a:lumMod val="50000"/>
                <a:lumOff val="50000"/>
              </a:schemeClr>
            </a:solidFill>
          </a:ln>
        </p:spPr>
      </p:pic>
      <p:sp>
        <p:nvSpPr>
          <p:cNvPr id="9" name="Rectangle 8"/>
          <p:cNvSpPr/>
          <p:nvPr/>
        </p:nvSpPr>
        <p:spPr>
          <a:xfrm>
            <a:off x="5382309" y="3787020"/>
            <a:ext cx="489185"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213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6870</TotalTime>
  <Words>901</Words>
  <Application>Microsoft Macintosh PowerPoint</Application>
  <PresentationFormat>On-screen Show (4:3)</PresentationFormat>
  <Paragraphs>78</Paragraphs>
  <Slides>23</Slides>
  <Notes>15</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 The Human-Mouse: Disease Connection in MGI</vt:lpstr>
      <vt:lpstr>Connecting Mouse Models  to Human Disease</vt:lpstr>
      <vt:lpstr>HMDC in a Nutshell</vt:lpstr>
      <vt:lpstr>Mouse Genome Informatics</vt:lpstr>
      <vt:lpstr>PowerPoint Presentation</vt:lpstr>
      <vt:lpstr>Search by Gene Symbol</vt:lpstr>
      <vt:lpstr>View associated gene, phenotype and disease results</vt:lpstr>
      <vt:lpstr>Click to view MP terms and genotypes</vt:lpstr>
      <vt:lpstr>Disease associations</vt:lpstr>
      <vt:lpstr>Filter grid by phenotype and gene (select what you want to keep)</vt:lpstr>
      <vt:lpstr>Tabs for Genes &amp; Diseases information</vt:lpstr>
      <vt:lpstr>Genes tab: References and mouse models</vt:lpstr>
      <vt:lpstr>PowerPoint Presentation</vt:lpstr>
      <vt:lpstr>Diseases tab: Disease and mouse model details</vt:lpstr>
      <vt:lpstr>PowerPoint Presentation</vt:lpstr>
      <vt:lpstr>PowerPoint Presentation</vt:lpstr>
      <vt:lpstr>PowerPoint Presentation</vt:lpstr>
      <vt:lpstr>PowerPoint Presentation</vt:lpstr>
      <vt:lpstr>PowerPoint Presentation</vt:lpstr>
      <vt:lpstr>Search terms can be combined</vt:lpstr>
      <vt:lpstr>Results for a search by both  genome region and key word</vt:lpstr>
      <vt:lpstr>Summary</vt:lpstr>
      <vt:lpstr>Your Turn !</vt:lpstr>
    </vt:vector>
  </TitlesOfParts>
  <Company>The Jackson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Human-Mouse: Disease Connection</dc:title>
  <dc:creator>Joanne Berghout</dc:creator>
  <cp:lastModifiedBy>Carol Bult</cp:lastModifiedBy>
  <cp:revision>47</cp:revision>
  <cp:lastPrinted>2014-05-19T16:56:42Z</cp:lastPrinted>
  <dcterms:created xsi:type="dcterms:W3CDTF">2014-05-02T02:50:41Z</dcterms:created>
  <dcterms:modified xsi:type="dcterms:W3CDTF">2014-07-19T19:56:14Z</dcterms:modified>
</cp:coreProperties>
</file>